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57" r:id="rId4"/>
    <p:sldId id="258" r:id="rId5"/>
    <p:sldId id="259" r:id="rId6"/>
    <p:sldId id="260" r:id="rId7"/>
    <p:sldId id="266" r:id="rId8"/>
    <p:sldId id="267" r:id="rId9"/>
    <p:sldId id="264" r:id="rId10"/>
    <p:sldId id="261" r:id="rId11"/>
    <p:sldId id="262" r:id="rId12"/>
    <p:sldId id="263" r:id="rId13"/>
    <p:sldId id="26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74661-3B49-1C41-A35D-8BA23A61DB23}" v="27" dt="2020-10-22T04:12:54.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75"/>
  </p:normalViewPr>
  <p:slideViewPr>
    <p:cSldViewPr snapToGrid="0" snapToObjects="1">
      <p:cViewPr varScale="1">
        <p:scale>
          <a:sx n="110" d="100"/>
          <a:sy n="110"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ika Shelley" userId="e64292f66a71291d" providerId="LiveId" clId="{20074661-3B49-1C41-A35D-8BA23A61DB23}"/>
    <pc:docChg chg="undo custSel addSld delSld modSld sldOrd">
      <pc:chgData name="Cameika Shelley" userId="e64292f66a71291d" providerId="LiveId" clId="{20074661-3B49-1C41-A35D-8BA23A61DB23}" dt="2020-10-22T04:13:33.631" v="849" actId="2711"/>
      <pc:docMkLst>
        <pc:docMk/>
      </pc:docMkLst>
      <pc:sldChg chg="modSp mod">
        <pc:chgData name="Cameika Shelley" userId="e64292f66a71291d" providerId="LiveId" clId="{20074661-3B49-1C41-A35D-8BA23A61DB23}" dt="2020-10-22T02:49:33.792" v="563" actId="122"/>
        <pc:sldMkLst>
          <pc:docMk/>
          <pc:sldMk cId="1450536525" sldId="256"/>
        </pc:sldMkLst>
        <pc:spChg chg="mod">
          <ac:chgData name="Cameika Shelley" userId="e64292f66a71291d" providerId="LiveId" clId="{20074661-3B49-1C41-A35D-8BA23A61DB23}" dt="2020-10-22T02:49:33.792" v="563" actId="122"/>
          <ac:spMkLst>
            <pc:docMk/>
            <pc:sldMk cId="1450536525" sldId="256"/>
            <ac:spMk id="4" creationId="{F66EDF4E-012F-8C46-9A16-69FEFAB29CD9}"/>
          </ac:spMkLst>
        </pc:spChg>
      </pc:sldChg>
      <pc:sldChg chg="addSp delSp modSp mod modClrScheme delDesignElem chgLayout">
        <pc:chgData name="Cameika Shelley" userId="e64292f66a71291d" providerId="LiveId" clId="{20074661-3B49-1C41-A35D-8BA23A61DB23}" dt="2020-10-22T03:02:55.759" v="716" actId="700"/>
        <pc:sldMkLst>
          <pc:docMk/>
          <pc:sldMk cId="1901004975" sldId="257"/>
        </pc:sldMkLst>
        <pc:spChg chg="add del mod ord">
          <ac:chgData name="Cameika Shelley" userId="e64292f66a71291d" providerId="LiveId" clId="{20074661-3B49-1C41-A35D-8BA23A61DB23}" dt="2020-10-22T03:02:55.759" v="716" actId="700"/>
          <ac:spMkLst>
            <pc:docMk/>
            <pc:sldMk cId="1901004975" sldId="257"/>
            <ac:spMk id="2" creationId="{849F3F30-3997-3D42-A111-D9CF14DC1A0A}"/>
          </ac:spMkLst>
        </pc:spChg>
        <pc:spChg chg="mod">
          <ac:chgData name="Cameika Shelley" userId="e64292f66a71291d" providerId="LiveId" clId="{20074661-3B49-1C41-A35D-8BA23A61DB23}" dt="2020-10-22T02:49:18.319" v="561" actId="122"/>
          <ac:spMkLst>
            <pc:docMk/>
            <pc:sldMk cId="1901004975" sldId="257"/>
            <ac:spMk id="4" creationId="{F66EDF4E-012F-8C46-9A16-69FEFAB29CD9}"/>
          </ac:spMkLst>
        </pc:spChg>
        <pc:spChg chg="add del">
          <ac:chgData name="Cameika Shelley" userId="e64292f66a71291d" providerId="LiveId" clId="{20074661-3B49-1C41-A35D-8BA23A61DB23}" dt="2020-10-22T03:02:55.759" v="716" actId="700"/>
          <ac:spMkLst>
            <pc:docMk/>
            <pc:sldMk cId="1901004975" sldId="257"/>
            <ac:spMk id="15" creationId="{59A309A7-1751-4ABE-A3C1-EEC40366AD89}"/>
          </ac:spMkLst>
        </pc:spChg>
        <pc:spChg chg="add del">
          <ac:chgData name="Cameika Shelley" userId="e64292f66a71291d" providerId="LiveId" clId="{20074661-3B49-1C41-A35D-8BA23A61DB23}" dt="2020-10-22T03:02:55.759" v="716" actId="700"/>
          <ac:spMkLst>
            <pc:docMk/>
            <pc:sldMk cId="1901004975" sldId="257"/>
            <ac:spMk id="16" creationId="{967D8EB6-EAE1-4F9C-B398-83321E287204}"/>
          </ac:spMkLst>
        </pc:spChg>
      </pc:sldChg>
      <pc:sldChg chg="addSp modSp mod modAnim">
        <pc:chgData name="Cameika Shelley" userId="e64292f66a71291d" providerId="LiveId" clId="{20074661-3B49-1C41-A35D-8BA23A61DB23}" dt="2020-10-22T03:42:11.329" v="810" actId="1076"/>
        <pc:sldMkLst>
          <pc:docMk/>
          <pc:sldMk cId="3208456937" sldId="258"/>
        </pc:sldMkLst>
        <pc:spChg chg="mod">
          <ac:chgData name="Cameika Shelley" userId="e64292f66a71291d" providerId="LiveId" clId="{20074661-3B49-1C41-A35D-8BA23A61DB23}" dt="2020-10-22T03:41:29.302" v="806" actId="20577"/>
          <ac:spMkLst>
            <pc:docMk/>
            <pc:sldMk cId="3208456937" sldId="258"/>
            <ac:spMk id="4" creationId="{F66EDF4E-012F-8C46-9A16-69FEFAB29CD9}"/>
          </ac:spMkLst>
        </pc:spChg>
        <pc:picChg chg="add mod">
          <ac:chgData name="Cameika Shelley" userId="e64292f66a71291d" providerId="LiveId" clId="{20074661-3B49-1C41-A35D-8BA23A61DB23}" dt="2020-10-22T03:42:11.329" v="810" actId="1076"/>
          <ac:picMkLst>
            <pc:docMk/>
            <pc:sldMk cId="3208456937" sldId="258"/>
            <ac:picMk id="2" creationId="{1D3D886B-7482-C341-89C2-01CEB4B9EE8D}"/>
          </ac:picMkLst>
        </pc:picChg>
      </pc:sldChg>
      <pc:sldChg chg="addSp modSp mod modAnim">
        <pc:chgData name="Cameika Shelley" userId="e64292f66a71291d" providerId="LiveId" clId="{20074661-3B49-1C41-A35D-8BA23A61DB23}" dt="2020-10-22T04:05:15.712" v="825" actId="1076"/>
        <pc:sldMkLst>
          <pc:docMk/>
          <pc:sldMk cId="1213891191" sldId="259"/>
        </pc:sldMkLst>
        <pc:spChg chg="mod">
          <ac:chgData name="Cameika Shelley" userId="e64292f66a71291d" providerId="LiveId" clId="{20074661-3B49-1C41-A35D-8BA23A61DB23}" dt="2020-10-22T03:43:05.217" v="823" actId="20577"/>
          <ac:spMkLst>
            <pc:docMk/>
            <pc:sldMk cId="1213891191" sldId="259"/>
            <ac:spMk id="4" creationId="{F66EDF4E-012F-8C46-9A16-69FEFAB29CD9}"/>
          </ac:spMkLst>
        </pc:spChg>
        <pc:picChg chg="add mod">
          <ac:chgData name="Cameika Shelley" userId="e64292f66a71291d" providerId="LiveId" clId="{20074661-3B49-1C41-A35D-8BA23A61DB23}" dt="2020-10-22T04:05:15.712" v="825" actId="1076"/>
          <ac:picMkLst>
            <pc:docMk/>
            <pc:sldMk cId="1213891191" sldId="259"/>
            <ac:picMk id="2" creationId="{CC8E6EF4-90AC-4F4F-9DEA-C030D3B0331A}"/>
          </ac:picMkLst>
        </pc:picChg>
      </pc:sldChg>
      <pc:sldChg chg="modSp mod">
        <pc:chgData name="Cameika Shelley" userId="e64292f66a71291d" providerId="LiveId" clId="{20074661-3B49-1C41-A35D-8BA23A61DB23}" dt="2020-10-22T02:52:25.439" v="603" actId="120"/>
        <pc:sldMkLst>
          <pc:docMk/>
          <pc:sldMk cId="704872427" sldId="260"/>
        </pc:sldMkLst>
        <pc:spChg chg="mod">
          <ac:chgData name="Cameika Shelley" userId="e64292f66a71291d" providerId="LiveId" clId="{20074661-3B49-1C41-A35D-8BA23A61DB23}" dt="2020-10-22T02:52:25.439" v="603" actId="120"/>
          <ac:spMkLst>
            <pc:docMk/>
            <pc:sldMk cId="704872427" sldId="260"/>
            <ac:spMk id="4" creationId="{F66EDF4E-012F-8C46-9A16-69FEFAB29CD9}"/>
          </ac:spMkLst>
        </pc:spChg>
      </pc:sldChg>
      <pc:sldChg chg="modSp mod">
        <pc:chgData name="Cameika Shelley" userId="e64292f66a71291d" providerId="LiveId" clId="{20074661-3B49-1C41-A35D-8BA23A61DB23}" dt="2020-10-22T02:57:39.465" v="656" actId="2711"/>
        <pc:sldMkLst>
          <pc:docMk/>
          <pc:sldMk cId="2176995456" sldId="261"/>
        </pc:sldMkLst>
        <pc:spChg chg="mod">
          <ac:chgData name="Cameika Shelley" userId="e64292f66a71291d" providerId="LiveId" clId="{20074661-3B49-1C41-A35D-8BA23A61DB23}" dt="2020-10-22T02:57:39.465" v="656" actId="2711"/>
          <ac:spMkLst>
            <pc:docMk/>
            <pc:sldMk cId="2176995456" sldId="261"/>
            <ac:spMk id="4" creationId="{F66EDF4E-012F-8C46-9A16-69FEFAB29CD9}"/>
          </ac:spMkLst>
        </pc:spChg>
      </pc:sldChg>
      <pc:sldChg chg="modSp mod">
        <pc:chgData name="Cameika Shelley" userId="e64292f66a71291d" providerId="LiveId" clId="{20074661-3B49-1C41-A35D-8BA23A61DB23}" dt="2020-10-22T02:58:42.266" v="685" actId="20577"/>
        <pc:sldMkLst>
          <pc:docMk/>
          <pc:sldMk cId="3520624291" sldId="262"/>
        </pc:sldMkLst>
        <pc:spChg chg="mod">
          <ac:chgData name="Cameika Shelley" userId="e64292f66a71291d" providerId="LiveId" clId="{20074661-3B49-1C41-A35D-8BA23A61DB23}" dt="2020-10-22T02:58:42.266" v="685" actId="20577"/>
          <ac:spMkLst>
            <pc:docMk/>
            <pc:sldMk cId="3520624291" sldId="262"/>
            <ac:spMk id="4" creationId="{F66EDF4E-012F-8C46-9A16-69FEFAB29CD9}"/>
          </ac:spMkLst>
        </pc:spChg>
      </pc:sldChg>
      <pc:sldChg chg="modSp mod">
        <pc:chgData name="Cameika Shelley" userId="e64292f66a71291d" providerId="LiveId" clId="{20074661-3B49-1C41-A35D-8BA23A61DB23}" dt="2020-10-22T02:59:56.382" v="708" actId="2711"/>
        <pc:sldMkLst>
          <pc:docMk/>
          <pc:sldMk cId="2938530522" sldId="263"/>
        </pc:sldMkLst>
        <pc:spChg chg="mod">
          <ac:chgData name="Cameika Shelley" userId="e64292f66a71291d" providerId="LiveId" clId="{20074661-3B49-1C41-A35D-8BA23A61DB23}" dt="2020-10-22T02:59:56.382" v="708" actId="2711"/>
          <ac:spMkLst>
            <pc:docMk/>
            <pc:sldMk cId="2938530522" sldId="263"/>
            <ac:spMk id="4" creationId="{F66EDF4E-012F-8C46-9A16-69FEFAB29CD9}"/>
          </ac:spMkLst>
        </pc:spChg>
      </pc:sldChg>
      <pc:sldChg chg="modSp mod">
        <pc:chgData name="Cameika Shelley" userId="e64292f66a71291d" providerId="LiveId" clId="{20074661-3B49-1C41-A35D-8BA23A61DB23}" dt="2020-10-22T02:57:02.431" v="651" actId="1076"/>
        <pc:sldMkLst>
          <pc:docMk/>
          <pc:sldMk cId="776922540" sldId="264"/>
        </pc:sldMkLst>
        <pc:spChg chg="mod">
          <ac:chgData name="Cameika Shelley" userId="e64292f66a71291d" providerId="LiveId" clId="{20074661-3B49-1C41-A35D-8BA23A61DB23}" dt="2020-10-22T02:57:02.431" v="651" actId="1076"/>
          <ac:spMkLst>
            <pc:docMk/>
            <pc:sldMk cId="776922540" sldId="264"/>
            <ac:spMk id="4" creationId="{F66EDF4E-012F-8C46-9A16-69FEFAB29CD9}"/>
          </ac:spMkLst>
        </pc:spChg>
      </pc:sldChg>
      <pc:sldChg chg="modSp mod">
        <pc:chgData name="Cameika Shelley" userId="e64292f66a71291d" providerId="LiveId" clId="{20074661-3B49-1C41-A35D-8BA23A61DB23}" dt="2020-10-22T03:05:11.725" v="742" actId="20577"/>
        <pc:sldMkLst>
          <pc:docMk/>
          <pc:sldMk cId="2867951076" sldId="265"/>
        </pc:sldMkLst>
        <pc:spChg chg="mod">
          <ac:chgData name="Cameika Shelley" userId="e64292f66a71291d" providerId="LiveId" clId="{20074661-3B49-1C41-A35D-8BA23A61DB23}" dt="2020-10-22T03:05:11.725" v="742" actId="20577"/>
          <ac:spMkLst>
            <pc:docMk/>
            <pc:sldMk cId="2867951076" sldId="265"/>
            <ac:spMk id="4" creationId="{F66EDF4E-012F-8C46-9A16-69FEFAB29CD9}"/>
          </ac:spMkLst>
        </pc:spChg>
      </pc:sldChg>
      <pc:sldChg chg="modSp add mod">
        <pc:chgData name="Cameika Shelley" userId="e64292f66a71291d" providerId="LiveId" clId="{20074661-3B49-1C41-A35D-8BA23A61DB23}" dt="2020-10-22T02:53:23.956" v="621" actId="27636"/>
        <pc:sldMkLst>
          <pc:docMk/>
          <pc:sldMk cId="964800203" sldId="266"/>
        </pc:sldMkLst>
        <pc:spChg chg="mod">
          <ac:chgData name="Cameika Shelley" userId="e64292f66a71291d" providerId="LiveId" clId="{20074661-3B49-1C41-A35D-8BA23A61DB23}" dt="2020-10-22T02:53:23.956" v="621" actId="27636"/>
          <ac:spMkLst>
            <pc:docMk/>
            <pc:sldMk cId="964800203" sldId="266"/>
            <ac:spMk id="4" creationId="{F66EDF4E-012F-8C46-9A16-69FEFAB29CD9}"/>
          </ac:spMkLst>
        </pc:spChg>
      </pc:sldChg>
      <pc:sldChg chg="modSp add mod ord">
        <pc:chgData name="Cameika Shelley" userId="e64292f66a71291d" providerId="LiveId" clId="{20074661-3B49-1C41-A35D-8BA23A61DB23}" dt="2020-10-22T02:57:09.241" v="652" actId="20578"/>
        <pc:sldMkLst>
          <pc:docMk/>
          <pc:sldMk cId="3898680175" sldId="267"/>
        </pc:sldMkLst>
        <pc:spChg chg="mod">
          <ac:chgData name="Cameika Shelley" userId="e64292f66a71291d" providerId="LiveId" clId="{20074661-3B49-1C41-A35D-8BA23A61DB23}" dt="2020-10-22T02:55:49.521" v="645" actId="255"/>
          <ac:spMkLst>
            <pc:docMk/>
            <pc:sldMk cId="3898680175" sldId="267"/>
            <ac:spMk id="4" creationId="{F66EDF4E-012F-8C46-9A16-69FEFAB29CD9}"/>
          </ac:spMkLst>
        </pc:spChg>
      </pc:sldChg>
      <pc:sldChg chg="addSp delSp modSp add mod ord modClrScheme chgLayout">
        <pc:chgData name="Cameika Shelley" userId="e64292f66a71291d" providerId="LiveId" clId="{20074661-3B49-1C41-A35D-8BA23A61DB23}" dt="2020-10-22T04:13:33.631" v="849" actId="2711"/>
        <pc:sldMkLst>
          <pc:docMk/>
          <pc:sldMk cId="1763637619" sldId="268"/>
        </pc:sldMkLst>
        <pc:spChg chg="del mod ord">
          <ac:chgData name="Cameika Shelley" userId="e64292f66a71291d" providerId="LiveId" clId="{20074661-3B49-1C41-A35D-8BA23A61DB23}" dt="2020-10-22T04:09:03.080" v="827" actId="700"/>
          <ac:spMkLst>
            <pc:docMk/>
            <pc:sldMk cId="1763637619" sldId="268"/>
            <ac:spMk id="2" creationId="{1FE19B2E-8382-5240-80A2-41E0B7CC475C}"/>
          </ac:spMkLst>
        </pc:spChg>
        <pc:spChg chg="add mod ord">
          <ac:chgData name="Cameika Shelley" userId="e64292f66a71291d" providerId="LiveId" clId="{20074661-3B49-1C41-A35D-8BA23A61DB23}" dt="2020-10-22T04:13:33.631" v="849" actId="2711"/>
          <ac:spMkLst>
            <pc:docMk/>
            <pc:sldMk cId="1763637619" sldId="268"/>
            <ac:spMk id="3" creationId="{552FEA82-4B91-F040-9DB7-605DF98FB1E3}"/>
          </ac:spMkLst>
        </pc:spChg>
        <pc:spChg chg="add mod ord">
          <ac:chgData name="Cameika Shelley" userId="e64292f66a71291d" providerId="LiveId" clId="{20074661-3B49-1C41-A35D-8BA23A61DB23}" dt="2020-10-22T04:09:03.080" v="827" actId="700"/>
          <ac:spMkLst>
            <pc:docMk/>
            <pc:sldMk cId="1763637619" sldId="268"/>
            <ac:spMk id="4" creationId="{7EEC5D45-728E-784A-A82F-DC50EA011966}"/>
          </ac:spMkLst>
        </pc:spChg>
      </pc:sldChg>
      <pc:sldChg chg="add del">
        <pc:chgData name="Cameika Shelley" userId="e64292f66a71291d" providerId="LiveId" clId="{20074661-3B49-1C41-A35D-8BA23A61DB23}" dt="2020-10-22T03:02:47.324" v="714" actId="2696"/>
        <pc:sldMkLst>
          <pc:docMk/>
          <pc:sldMk cId="3710743718" sldId="268"/>
        </pc:sldMkLst>
      </pc:sldChg>
      <pc:sldChg chg="modSp add mod">
        <pc:chgData name="Cameika Shelley" userId="e64292f66a71291d" providerId="LiveId" clId="{20074661-3B49-1C41-A35D-8BA23A61DB23}" dt="2020-10-22T03:08:54.556" v="805" actId="20577"/>
        <pc:sldMkLst>
          <pc:docMk/>
          <pc:sldMk cId="70683464" sldId="269"/>
        </pc:sldMkLst>
        <pc:spChg chg="mod">
          <ac:chgData name="Cameika Shelley" userId="e64292f66a71291d" providerId="LiveId" clId="{20074661-3B49-1C41-A35D-8BA23A61DB23}" dt="2020-10-22T03:04:46.485" v="738" actId="122"/>
          <ac:spMkLst>
            <pc:docMk/>
            <pc:sldMk cId="70683464" sldId="269"/>
            <ac:spMk id="2" creationId="{42117ADB-4F6B-894C-A376-3445BF7D34FE}"/>
          </ac:spMkLst>
        </pc:spChg>
        <pc:spChg chg="mod">
          <ac:chgData name="Cameika Shelley" userId="e64292f66a71291d" providerId="LiveId" clId="{20074661-3B49-1C41-A35D-8BA23A61DB23}" dt="2020-10-22T03:08:54.556" v="805" actId="20577"/>
          <ac:spMkLst>
            <pc:docMk/>
            <pc:sldMk cId="70683464" sldId="269"/>
            <ac:spMk id="3" creationId="{D0372D2F-35C2-1243-8D97-D0DC293D0018}"/>
          </ac:spMkLst>
        </pc:spChg>
      </pc:sldChg>
      <pc:sldChg chg="add del">
        <pc:chgData name="Cameika Shelley" userId="e64292f66a71291d" providerId="LiveId" clId="{20074661-3B49-1C41-A35D-8BA23A61DB23}" dt="2020-10-22T03:04:11.800" v="724"/>
        <pc:sldMkLst>
          <pc:docMk/>
          <pc:sldMk cId="94047538"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3FA14-41DF-124A-8EA8-CA902A60C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E60AA6-A00B-164B-826B-84DDCD1E2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90418A-45D2-7142-AB6C-D38C4F1E6874}"/>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ECC352FF-32AC-0E4B-BC5A-E6A47345F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CDDB2-D275-5F49-B06A-E4F5DEC59C64}"/>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87060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B5E5-E8D4-474C-9C80-B62A2CDFE0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B51567-5324-1C43-9655-E7DA2007D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12DA9-9D49-0141-BD0E-0AA6DC02BCBA}"/>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1C7308C6-67D9-9445-ABA8-2A9A870B2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F5C75-86BB-0F46-A32F-73043FA199D8}"/>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96090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C059B-E611-F146-BA06-8E08562FEB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6DB7DB-447C-D84A-BCE9-7DF8742524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18558-0ADE-0B46-AB43-E92265F54617}"/>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61954BFD-B1CF-3241-BB65-552FCAC77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B38DC0-B5ED-5C4E-BE73-1029EA7352E2}"/>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80932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ED7-8E1D-AC49-A7CB-0421C909A3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F6B23-0269-3540-8A31-EE9DFC66D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0E9FC-57F7-9340-BBAC-E12713F02E93}"/>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92A7D3FA-007B-8141-A246-C44A937A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06920-B2EF-6A42-92FD-324D37A2762B}"/>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60035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3609-854B-404B-9695-67B4DAF734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647A87-4AE8-6F45-A78B-2BCA1D308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87346E-BE32-D544-8FBE-D55C2329FCD0}"/>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0AC3C93C-B8E3-0C47-B12D-D20023DA9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0EFD9-13D5-674C-94D8-77498684E675}"/>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417577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C14D1-36FD-6F4C-AC4B-91166B579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677CF-B36D-C24B-B22C-D8619AA8BC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D9D135-370B-6049-A307-D1552A4202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AA295-3310-6443-994A-F914512FB8CA}"/>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6" name="Footer Placeholder 5">
            <a:extLst>
              <a:ext uri="{FF2B5EF4-FFF2-40B4-BE49-F238E27FC236}">
                <a16:creationId xmlns:a16="http://schemas.microsoft.com/office/drawing/2014/main" id="{98D6CAE1-CFC5-4044-A2BA-AE04A227C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1D22E-4D31-0943-87E1-B05083CB7DE6}"/>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0117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4EAA-92E4-D649-A99A-A252D8CD55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A01315-E7C5-9B46-8FBA-1AA8BC12C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861C2C-C29A-5A4E-A18A-85259C5184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2D67EB-FD72-6443-A128-935CA664E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EF78D3-D4FF-9643-B855-1B4ED0099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9E6809-A664-B942-B8FF-6239ADDDB279}"/>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8" name="Footer Placeholder 7">
            <a:extLst>
              <a:ext uri="{FF2B5EF4-FFF2-40B4-BE49-F238E27FC236}">
                <a16:creationId xmlns:a16="http://schemas.microsoft.com/office/drawing/2014/main" id="{A34F8ED6-1555-694B-9632-8F0C0A84E8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319E40-AA4C-8342-BD4B-086E3C323781}"/>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49865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66D0-5DD8-9E4E-91A1-BDFC25E63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259AE-CF29-3241-A32F-6C5E8D8B4C96}"/>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4" name="Footer Placeholder 3">
            <a:extLst>
              <a:ext uri="{FF2B5EF4-FFF2-40B4-BE49-F238E27FC236}">
                <a16:creationId xmlns:a16="http://schemas.microsoft.com/office/drawing/2014/main" id="{6EE3E821-58E5-C845-B942-499974E83A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A77604-597F-ED4E-9F78-12F5518EE37D}"/>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406066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8AE18C-079C-794D-B00C-05EF6A87E0F6}"/>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3" name="Footer Placeholder 2">
            <a:extLst>
              <a:ext uri="{FF2B5EF4-FFF2-40B4-BE49-F238E27FC236}">
                <a16:creationId xmlns:a16="http://schemas.microsoft.com/office/drawing/2014/main" id="{D2C3560D-6AA4-414A-94A3-1072906FC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05A800-4913-3B48-8C5E-017518B448F1}"/>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890342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95DE-1E9B-2444-97F0-F6FA23C6BE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7E1C0-3430-8542-91F3-C7BAFFFE5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ECF4D-6513-374B-A1DF-55288B69E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1C1E9-0BAD-9543-9EF6-88A0BBF10EC8}"/>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6" name="Footer Placeholder 5">
            <a:extLst>
              <a:ext uri="{FF2B5EF4-FFF2-40B4-BE49-F238E27FC236}">
                <a16:creationId xmlns:a16="http://schemas.microsoft.com/office/drawing/2014/main" id="{FC8E4088-41FC-204B-A0A8-A346AECF2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8757F-9883-814D-9B5A-9D1A9943D046}"/>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336856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6A66-F2AB-EC46-B6BD-58BA495B8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275968-B8A7-6D42-BD4A-C60A60509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7BAE6E-5135-E844-97FD-DF05B3C31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656F4-D4F1-334B-8A9D-18C1E4000CC0}"/>
              </a:ext>
            </a:extLst>
          </p:cNvPr>
          <p:cNvSpPr>
            <a:spLocks noGrp="1"/>
          </p:cNvSpPr>
          <p:nvPr>
            <p:ph type="dt" sz="half" idx="10"/>
          </p:nvPr>
        </p:nvSpPr>
        <p:spPr/>
        <p:txBody>
          <a:bodyPr/>
          <a:lstStyle/>
          <a:p>
            <a:fld id="{09D045C5-7712-F042-887C-F0F460D5BD2C}" type="datetimeFigureOut">
              <a:rPr lang="en-US" smtClean="0"/>
              <a:t>10/21/20</a:t>
            </a:fld>
            <a:endParaRPr lang="en-US"/>
          </a:p>
        </p:txBody>
      </p:sp>
      <p:sp>
        <p:nvSpPr>
          <p:cNvPr id="6" name="Footer Placeholder 5">
            <a:extLst>
              <a:ext uri="{FF2B5EF4-FFF2-40B4-BE49-F238E27FC236}">
                <a16:creationId xmlns:a16="http://schemas.microsoft.com/office/drawing/2014/main" id="{52AEABD0-3ADA-1047-9D90-331275846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C7E66-E539-1440-A587-A9D8D5A61971}"/>
              </a:ext>
            </a:extLst>
          </p:cNvPr>
          <p:cNvSpPr>
            <a:spLocks noGrp="1"/>
          </p:cNvSpPr>
          <p:nvPr>
            <p:ph type="sldNum" sz="quarter" idx="12"/>
          </p:nvPr>
        </p:nvSpPr>
        <p:spPr/>
        <p:txBody>
          <a:bodyPr/>
          <a:lstStyle/>
          <a:p>
            <a:fld id="{DB58B597-96EF-974E-A2CA-35BF2DF0608B}" type="slidenum">
              <a:rPr lang="en-US" smtClean="0"/>
              <a:t>‹#›</a:t>
            </a:fld>
            <a:endParaRPr lang="en-US"/>
          </a:p>
        </p:txBody>
      </p:sp>
    </p:spTree>
    <p:extLst>
      <p:ext uri="{BB962C8B-B14F-4D97-AF65-F5344CB8AC3E}">
        <p14:creationId xmlns:p14="http://schemas.microsoft.com/office/powerpoint/2010/main" val="15360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9BCA8-C7CB-CE44-BE98-25BDCF777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DDE8D-A28D-E44E-90B4-FB9948CC0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B52D9-2DFA-E746-8828-D766E4483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045C5-7712-F042-887C-F0F460D5BD2C}" type="datetimeFigureOut">
              <a:rPr lang="en-US" smtClean="0"/>
              <a:t>10/21/20</a:t>
            </a:fld>
            <a:endParaRPr lang="en-US"/>
          </a:p>
        </p:txBody>
      </p:sp>
      <p:sp>
        <p:nvSpPr>
          <p:cNvPr id="5" name="Footer Placeholder 4">
            <a:extLst>
              <a:ext uri="{FF2B5EF4-FFF2-40B4-BE49-F238E27FC236}">
                <a16:creationId xmlns:a16="http://schemas.microsoft.com/office/drawing/2014/main" id="{CB68A57D-D5B8-DE47-A1C9-E6AAAB3C7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AB39CD-EA0C-0140-8846-6AC3A6536F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8B597-96EF-974E-A2CA-35BF2DF0608B}" type="slidenum">
              <a:rPr lang="en-US" smtClean="0"/>
              <a:t>‹#›</a:t>
            </a:fld>
            <a:endParaRPr lang="en-US"/>
          </a:p>
        </p:txBody>
      </p:sp>
    </p:spTree>
    <p:extLst>
      <p:ext uri="{BB962C8B-B14F-4D97-AF65-F5344CB8AC3E}">
        <p14:creationId xmlns:p14="http://schemas.microsoft.com/office/powerpoint/2010/main" val="227958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2FEA82-4B91-F040-9DB7-605DF98FB1E3}"/>
              </a:ext>
            </a:extLst>
          </p:cNvPr>
          <p:cNvSpPr>
            <a:spLocks noGrp="1"/>
          </p:cNvSpPr>
          <p:nvPr>
            <p:ph type="ctrTitle"/>
          </p:nvPr>
        </p:nvSpPr>
        <p:spPr/>
        <p:txBody>
          <a:bodyPr>
            <a:normAutofit/>
          </a:bodyPr>
          <a:lstStyle/>
          <a:p>
            <a:r>
              <a:rPr lang="en-US" sz="1800" dirty="0">
                <a:latin typeface="Times New Roman" panose="02020603050405020304" pitchFamily="18" charset="0"/>
                <a:cs typeface="Times New Roman" panose="02020603050405020304" pitchFamily="18" charset="0"/>
              </a:rPr>
              <a:t>Major Counseling Theories Presentation</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2000" dirty="0" err="1">
                <a:latin typeface="Times New Roman" panose="02020603050405020304" pitchFamily="18" charset="0"/>
                <a:cs typeface="Times New Roman" panose="02020603050405020304" pitchFamily="18" charset="0"/>
              </a:rPr>
              <a:t>Cameika</a:t>
            </a:r>
            <a:r>
              <a:rPr lang="en-US" sz="2000" dirty="0">
                <a:latin typeface="Times New Roman" panose="02020603050405020304" pitchFamily="18" charset="0"/>
                <a:cs typeface="Times New Roman" panose="02020603050405020304" pitchFamily="18" charset="0"/>
              </a:rPr>
              <a:t> Shelley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Grand Canyon University</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October 21, 2020</a:t>
            </a:r>
            <a:br>
              <a:rPr lang="en-US" dirty="0"/>
            </a:br>
            <a:endParaRPr lang="en-US" sz="1800" dirty="0">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7EEC5D45-728E-784A-A82F-DC50EA0119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363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546538"/>
            <a:ext cx="6467867" cy="6211614"/>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How you personally identify with the concepts of this theory</a:t>
            </a:r>
          </a:p>
          <a:p>
            <a:pPr>
              <a:lnSpc>
                <a:spcPct val="90000"/>
              </a:lnSpc>
              <a:spcAft>
                <a:spcPts val="600"/>
              </a:spcAft>
            </a:pPr>
            <a:endParaRPr lang="en-US" sz="1700" dirty="0"/>
          </a:p>
          <a:p>
            <a:pPr>
              <a:lnSpc>
                <a:spcPct val="90000"/>
              </a:lnSpc>
              <a:spcAft>
                <a:spcPts val="600"/>
              </a:spcAft>
            </a:pPr>
            <a:r>
              <a:rPr lang="en-US" sz="1700" dirty="0"/>
              <a:t>﻿﻿</a:t>
            </a:r>
            <a:r>
              <a:rPr lang="en-US" dirty="0">
                <a:latin typeface="Times New Roman" panose="02020603050405020304" pitchFamily="18" charset="0"/>
                <a:cs typeface="Times New Roman" panose="02020603050405020304" pitchFamily="18" charset="0"/>
              </a:rPr>
              <a:t>Reality therapy’s emphasis on a caring therapeutic relationship with a client, and a focus on choice and responsibility are principles I agree with.</a:t>
            </a:r>
            <a:r>
              <a:rPr lang="en-US" sz="1700" dirty="0"/>
              <a:t>  </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algn="ct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17699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546538"/>
            <a:ext cx="6467867" cy="6211614"/>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How you can grow as a counseling student to use this theory most effectively by the time you reach practicum</a:t>
            </a:r>
          </a:p>
          <a:p>
            <a:pPr>
              <a:lnSpc>
                <a:spcPct val="90000"/>
              </a:lnSpc>
              <a:spcAft>
                <a:spcPts val="600"/>
              </a:spcAft>
            </a:pPr>
            <a:endParaRPr lang="en-US" sz="1700" dirty="0"/>
          </a:p>
          <a:p>
            <a:pPr marL="285750" indent="-285750">
              <a:lnSpc>
                <a:spcPct val="90000"/>
              </a:lnSpc>
              <a:spcAft>
                <a:spcPts val="600"/>
              </a:spcAft>
              <a:buFont typeface="Arial" panose="020B0604020202020204" pitchFamily="34" charset="0"/>
              <a:buChar char="•"/>
            </a:pPr>
            <a:r>
              <a:rPr lang="en-US" sz="1700" dirty="0"/>
              <a:t>﻿</a:t>
            </a:r>
            <a:r>
              <a:rPr lang="en-US" dirty="0">
                <a:latin typeface="Times New Roman" panose="02020603050405020304" pitchFamily="18" charset="0"/>
                <a:cs typeface="Times New Roman" panose="02020603050405020304" pitchFamily="18" charset="0"/>
              </a:rPr>
              <a:t>First and foremost it is my responsibility to understand Reality therapy and be able to articulate it intelligently. </a:t>
            </a:r>
          </a:p>
          <a:p>
            <a:pPr algn="ct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52062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546538"/>
            <a:ext cx="6467867" cy="6211614"/>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Strengths and limitations when applying this theory to diverse client populations</a:t>
            </a:r>
          </a:p>
          <a:p>
            <a:pPr>
              <a:lnSpc>
                <a:spcPct val="90000"/>
              </a:lnSpc>
              <a:spcAft>
                <a:spcPts val="600"/>
              </a:spcAft>
            </a:pPr>
            <a:endParaRPr lang="en-US" sz="1700" dirty="0"/>
          </a:p>
          <a:p>
            <a:pPr>
              <a:lnSpc>
                <a:spcPct val="90000"/>
              </a:lnSpc>
              <a:spcAft>
                <a:spcPts val="600"/>
              </a:spcAft>
            </a:pPr>
            <a:r>
              <a:rPr lang="en-US" sz="1700" dirty="0">
                <a:latin typeface="Times New Roman" panose="02020603050405020304" pitchFamily="18" charset="0"/>
                <a:cs typeface="Times New Roman" panose="02020603050405020304" pitchFamily="18" charset="0"/>
              </a:rPr>
              <a:t>I</a:t>
            </a:r>
            <a:r>
              <a:rPr lang="en-US" sz="1700" dirty="0"/>
              <a:t>.  </a:t>
            </a:r>
            <a:r>
              <a:rPr lang="en-US" sz="1700" dirty="0">
                <a:latin typeface="Times New Roman" panose="02020603050405020304" pitchFamily="18" charset="0"/>
                <a:cs typeface="Times New Roman" panose="02020603050405020304" pitchFamily="18" charset="0"/>
              </a:rPr>
              <a:t>Strengths</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﻿Reality therapy’s emphasis on client choice has been found to be helpful in cross-cultural counseling.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Clients are encouraged to choose their own values and ways of meeting their needs that are culturally sensitive and consistent.</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﻿Reality therapy’s focus on thoughts and actions rather than ﻿feelings is helpful to clients from cultures that do not value or express individual feelings as openly as Western culture does.</a:t>
            </a:r>
          </a:p>
          <a:p>
            <a:pPr marL="285750" indent="-28575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II. Weaknesses</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radical emphasis on clients being able to freely choose their thoughts and actions, values, and plans to fulfill their basic needs in a responsible way may not be sensitive enough to clients who are experiencing actual social, political, or environmental oppression or discrimination, especially clients from certain ethnic minority cultures.</a:t>
            </a:r>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3853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266915" y="894692"/>
            <a:ext cx="6467867" cy="6211614"/>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Counselor Dispositions</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dirty="0">
                <a:latin typeface="Times New Roman" panose="02020603050405020304" pitchFamily="18" charset="0"/>
                <a:cs typeface="Times New Roman" panose="02020603050405020304" pitchFamily="18" charset="0"/>
              </a:rPr>
              <a:t>Acceptance</a:t>
            </a:r>
            <a:endParaRPr lang="en-US" sz="1700" dirty="0">
              <a:latin typeface="Times New Roman" panose="02020603050405020304" pitchFamily="18" charset="0"/>
              <a:cs typeface="Times New Roman" panose="02020603050405020304" pitchFamily="18" charset="0"/>
            </a:endParaRPr>
          </a:p>
          <a:p>
            <a:pPr lvl="0"/>
            <a:r>
              <a:rPr lang="en-US" sz="17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Empathy</a:t>
            </a:r>
          </a:p>
          <a:p>
            <a:pPr lvl="0"/>
            <a:r>
              <a:rPr lang="en-US" dirty="0">
                <a:latin typeface="Times New Roman" panose="02020603050405020304" pitchFamily="18" charset="0"/>
                <a:cs typeface="Times New Roman" panose="02020603050405020304" pitchFamily="18" charset="0"/>
              </a:rPr>
              <a:t>Genuineness</a:t>
            </a:r>
          </a:p>
          <a:p>
            <a:pPr lvl="0"/>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achieve the quality relationship needed in RT, the counselor is genuine, empathic, and supportive.  Henderson, Robey, Dunham, &amp; Dermer, 2012.</a:t>
            </a:r>
          </a:p>
          <a:p>
            <a:pPr lvl="0"/>
            <a:endParaRPr lang="en-US" dirty="0">
              <a:latin typeface="Times New Roman" panose="02020603050405020304" pitchFamily="18" charset="0"/>
              <a:cs typeface="Times New Roman" panose="02020603050405020304" pitchFamily="18" charset="0"/>
            </a:endParaRPr>
          </a:p>
          <a:p>
            <a:pPr lvl="0"/>
            <a:endParaRPr lang="en-US" dirty="0"/>
          </a:p>
          <a:p>
            <a:pPr algn="ct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6795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7ADB-4F6B-894C-A376-3445BF7D34FE}"/>
              </a:ext>
            </a:extLst>
          </p:cNvPr>
          <p:cNvSpPr>
            <a:spLocks noGrp="1"/>
          </p:cNvSpPr>
          <p:nvPr>
            <p:ph type="title"/>
          </p:nvPr>
        </p:nvSpPr>
        <p:spPr/>
        <p:txBody>
          <a:bodyPr>
            <a:normAutofit/>
          </a:bodyPr>
          <a:lstStyle/>
          <a:p>
            <a:pPr algn="ctr"/>
            <a:r>
              <a:rPr lang="en-US" sz="18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D0372D2F-35C2-1243-8D97-D0DC293D0018}"/>
              </a:ext>
            </a:extLst>
          </p:cNvPr>
          <p:cNvSpPr>
            <a:spLocks noGrp="1"/>
          </p:cNvSpPr>
          <p:nvPr>
            <p:ph idx="1"/>
          </p:nvPr>
        </p:nvSpPr>
        <p:spPr/>
        <p:txBody>
          <a:bodyPr/>
          <a:lstStyle/>
          <a:p>
            <a:pPr marL="0" indent="0">
              <a:buNone/>
            </a:pPr>
            <a:r>
              <a:rPr lang="en-US" sz="1800" dirty="0">
                <a:latin typeface="Times New Roman" panose="02020603050405020304" pitchFamily="18" charset="0"/>
                <a:cs typeface="Times New Roman" panose="02020603050405020304" pitchFamily="18" charset="0"/>
              </a:rPr>
              <a:t>Henderson, Robey, Dunham, &amp; Dermer, 2012.</a:t>
            </a:r>
          </a:p>
          <a:p>
            <a:pPr marL="0" indent="0">
              <a:buNone/>
            </a:pPr>
            <a:r>
              <a:rPr lang="en-US" sz="1800" dirty="0">
                <a:latin typeface="Times New Roman" panose="02020603050405020304" pitchFamily="18" charset="0"/>
                <a:cs typeface="Times New Roman" panose="02020603050405020304" pitchFamily="18" charset="0"/>
              </a:rPr>
              <a:t>American Counseling Association (2014).  </a:t>
            </a:r>
          </a:p>
          <a:p>
            <a:pPr marL="0" indent="0">
              <a:buNone/>
            </a:pPr>
            <a:r>
              <a:rPr lang="en-US" sz="1800" dirty="0">
                <a:latin typeface="Times New Roman" panose="02020603050405020304" pitchFamily="18" charset="0"/>
                <a:cs typeface="Times New Roman" panose="02020603050405020304" pitchFamily="18" charset="0"/>
              </a:rPr>
              <a:t>Tan, Siang-Yang (2011).  Counseling and Psychotherapy: A Christian Perspective.  Baker Publishing Group.</a:t>
            </a:r>
          </a:p>
          <a:p>
            <a:endParaRPr lang="en-US" dirty="0"/>
          </a:p>
        </p:txBody>
      </p:sp>
    </p:spTree>
    <p:extLst>
      <p:ext uri="{BB962C8B-B14F-4D97-AF65-F5344CB8AC3E}">
        <p14:creationId xmlns:p14="http://schemas.microsoft.com/office/powerpoint/2010/main" val="70683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714374"/>
            <a:ext cx="6467867" cy="5429250"/>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The founding theorists and a description of how the theory was developed.</a:t>
            </a:r>
          </a:p>
          <a:p>
            <a:pPr>
              <a:lnSpc>
                <a:spcPct val="90000"/>
              </a:lnSpc>
              <a:spcAft>
                <a:spcPts val="600"/>
              </a:spcAft>
            </a:pPr>
            <a:endParaRPr lang="en-US" dirty="0">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﻿William Glasser is the founder of reality therapy</a:t>
            </a:r>
          </a:p>
          <a:p>
            <a:pPr>
              <a:lnSpc>
                <a:spcPct val="90000"/>
              </a:lnSpc>
              <a:spcAft>
                <a:spcPts val="600"/>
              </a:spcAft>
            </a:pPr>
            <a:endParaRPr lang="en-US" dirty="0">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﻿Reality therapy is based on choice theory as developed by Glasser and his revisions and modifications of control theory.</a:t>
            </a:r>
          </a:p>
          <a:p>
            <a:pPr>
              <a:lnSpc>
                <a:spcPct val="90000"/>
              </a:lnSpc>
              <a:spcAft>
                <a:spcPts val="600"/>
              </a:spcAft>
            </a:pPr>
            <a:endParaRPr lang="en-US" dirty="0">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﻿Glasser was disappointed with the weaknesses and limitations of psychoanalysis. He developed reality therapy in the 1960s as a more rational and direct approach to therapy that also has existential and humanistic roots in its emphasis on one’s freedom and capacity to choose and also one’s responsibility to authentically make choices in one’s life.</a:t>
            </a:r>
          </a:p>
          <a:p>
            <a:pPr>
              <a:lnSpc>
                <a:spcPct val="90000"/>
              </a:lnSpc>
              <a:spcAft>
                <a:spcPts val="600"/>
              </a:spcAft>
            </a:pPr>
            <a:endParaRPr lang="en-US"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45053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1"/>
            <a:ext cx="6467867" cy="6724891"/>
          </a:xfrm>
          <a:prstGeom prst="rect">
            <a:avLst/>
          </a:prstGeom>
        </p:spPr>
        <p:txBody>
          <a:bodyPr vert="horz" lIns="91440" tIns="45720" rIns="91440" bIns="45720" rtlCol="0" anchor="ctr">
            <a:normAutofit lnSpcReduction="10000"/>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Major concepts for selected theory</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I.  Basic Human Needs</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A.  Glasser (1998a) believes that all human behavior is basically motivated or governed by five basic human needs that are genetically encoded in every individual:</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 1. Survival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﻿It can be met by engaging in behaviors that enhance an individual’s probability of survival: eating and shelter</a:t>
            </a:r>
          </a:p>
          <a:p>
            <a:pPr marL="285750" indent="-28575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2. Love and belonging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﻿Most important or primary of all the five basic human needs.</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﻿This need for love and belonging is ﻿expressed in behaviors such as socializing with people and establishing deep and caring friendships.</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3. Power</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﻿Describes a need for achievement, accomplishment, or internal control.</a:t>
            </a:r>
          </a:p>
          <a:p>
            <a:pPr marL="285750" indent="-28575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4. Freedom (independence)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 longing in every individual for autonomy and the ability to choose</a:t>
            </a:r>
          </a:p>
          <a:p>
            <a:pPr marL="285750" indent="-28575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5. Fun (enjoyment)</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quest or longing for enjoyment and playfulness</a:t>
            </a:r>
            <a:r>
              <a:rPr lang="en-US" sz="1700" dirty="0"/>
              <a:t>.</a:t>
            </a:r>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90100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714373"/>
            <a:ext cx="6467867" cy="6010517"/>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Major concepts for selected theory</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﻿I.  Total Behavior</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Described by choice theory as ﻿the key characteristic of all human beings from birth to death is the fact that we behave.</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marL="342900" indent="-342900">
              <a:lnSpc>
                <a:spcPct val="90000"/>
              </a:lnSpc>
              <a:spcAft>
                <a:spcPts val="600"/>
              </a:spcAft>
              <a:buAutoNum type="arabicPeriod"/>
            </a:pPr>
            <a:r>
              <a:rPr lang="en-US" sz="1700" dirty="0">
                <a:latin typeface="Times New Roman" panose="02020603050405020304" pitchFamily="18" charset="0"/>
                <a:cs typeface="Times New Roman" panose="02020603050405020304" pitchFamily="18" charset="0"/>
              </a:rPr>
              <a:t>﻿Acting </a:t>
            </a:r>
          </a:p>
          <a:p>
            <a:pPr marL="342900" indent="-3429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﻿Acting refers to particular behaviors such ﻿as walking, moving, talking, and eating, and may be voluntary or involuntary.</a:t>
            </a:r>
          </a:p>
          <a:p>
            <a:pPr marL="342900" indent="-342900">
              <a:lnSpc>
                <a:spcPct val="90000"/>
              </a:lnSpc>
              <a:spcAft>
                <a:spcPts val="600"/>
              </a:spcAft>
              <a:buAutoNum type="arabicPeriod" startAt="2"/>
            </a:pPr>
            <a:r>
              <a:rPr lang="en-US" sz="1700" dirty="0">
                <a:latin typeface="Times New Roman" panose="02020603050405020304" pitchFamily="18" charset="0"/>
                <a:cs typeface="Times New Roman" panose="02020603050405020304" pitchFamily="18" charset="0"/>
              </a:rPr>
              <a:t>Thinking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﻿Thinking refers to all types of thoughts, voluntary or involuntary, including dreams.</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3. Feeling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﻿Feeling refers to emotional experience, both pleasant or painful, such as joy, sadness, anger, and satisfaction.</a:t>
            </a:r>
          </a:p>
          <a:p>
            <a:pPr marL="342900" indent="-342900">
              <a:lnSpc>
                <a:spcPct val="90000"/>
              </a:lnSpc>
              <a:spcAft>
                <a:spcPts val="600"/>
              </a:spcAft>
              <a:buAutoNum type="arabicPeriod" startAt="4"/>
            </a:pPr>
            <a:r>
              <a:rPr lang="en-US" sz="1700" dirty="0">
                <a:latin typeface="Times New Roman" panose="02020603050405020304" pitchFamily="18" charset="0"/>
                <a:cs typeface="Times New Roman" panose="02020603050405020304" pitchFamily="18" charset="0"/>
              </a:rPr>
              <a:t>Physiology</a:t>
            </a:r>
          </a:p>
          <a:p>
            <a:pPr marL="342900" indent="-34290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﻿Physiology refers to bodily functions, voluntary or involuntary, such as heart rate and sweating.</a:t>
            </a:r>
          </a:p>
          <a:p>
            <a:pPr marL="342900" indent="-342900">
              <a:lnSpc>
                <a:spcPct val="90000"/>
              </a:lnSpc>
              <a:spcAft>
                <a:spcPts val="600"/>
              </a:spcAf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pic>
        <p:nvPicPr>
          <p:cNvPr id="2" name="Audio A.m4a" descr="Audio A.m4a">
            <a:hlinkClick r:id="" action="ppaction://media"/>
            <a:extLst>
              <a:ext uri="{FF2B5EF4-FFF2-40B4-BE49-F238E27FC236}">
                <a16:creationId xmlns:a16="http://schemas.microsoft.com/office/drawing/2014/main" id="{1D3D886B-7482-C341-89C2-01CEB4B9EE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09387" y="6247436"/>
            <a:ext cx="812800" cy="610564"/>
          </a:xfrm>
          <a:prstGeom prst="rect">
            <a:avLst/>
          </a:prstGeom>
        </p:spPr>
      </p:pic>
    </p:spTree>
    <p:extLst>
      <p:ext uri="{BB962C8B-B14F-4D97-AF65-F5344CB8AC3E}">
        <p14:creationId xmlns:p14="http://schemas.microsoft.com/office/powerpoint/2010/main" val="320845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5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714374"/>
            <a:ext cx="6467867" cy="5429250"/>
          </a:xfrm>
          <a:prstGeom prst="rect">
            <a:avLst/>
          </a:prstGeom>
        </p:spPr>
        <p:txBody>
          <a:bodyPr vert="horz" lIns="91440" tIns="45720" rIns="91440" bIns="45720" rtlCol="0" anchor="ctr">
            <a:normAutofit/>
          </a:bodyPr>
          <a:lstStyle/>
          <a:p>
            <a:pPr algn="ctr">
              <a:lnSpc>
                <a:spcPct val="90000"/>
              </a:lnSpc>
              <a:spcAft>
                <a:spcPts val="600"/>
              </a:spcAft>
            </a:pPr>
            <a:r>
              <a:rPr lang="en-US" dirty="0">
                <a:latin typeface="Times New Roman" panose="02020603050405020304" pitchFamily="18" charset="0"/>
                <a:cs typeface="Times New Roman" panose="02020603050405020304" pitchFamily="18" charset="0"/>
              </a:rPr>
              <a:t>Major concepts for selected theory</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a:lnSpc>
                <a:spcPct val="90000"/>
              </a:lnSpc>
              <a:spcAft>
                <a:spcPts val="600"/>
              </a:spcAft>
            </a:pPr>
            <a:r>
              <a:rPr lang="en-US" sz="1700" dirty="0">
                <a:latin typeface="Times New Roman" panose="02020603050405020304" pitchFamily="18" charset="0"/>
                <a:cs typeface="Times New Roman" panose="02020603050405020304" pitchFamily="18" charset="0"/>
              </a:rPr>
              <a:t>﻿I.   ﻿Choosing Behavior</a:t>
            </a:r>
          </a:p>
          <a:p>
            <a:pPr>
              <a:lnSpc>
                <a:spcPct val="90000"/>
              </a:lnSpc>
              <a:spcAft>
                <a:spcPts val="600"/>
              </a:spcAft>
            </a:pPr>
            <a:endParaRPr lang="en-US" sz="1700" dirty="0">
              <a:latin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﻿Mental illness does not exist except in extreme conditions such as  brain trauma</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﻿Psychological disorder is due to an individual’s personal choice ﻿</a:t>
            </a:r>
          </a:p>
          <a:p>
            <a:pPr marL="285750" indent="-285750">
              <a:lnSpc>
                <a:spcPct val="90000"/>
              </a:lnSpc>
              <a:spcAft>
                <a:spcPts val="600"/>
              </a:spcAf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﻿People choose their own behavior and are therefore fully responsible for their problems, whether behavioral, emotional, or physical.</a:t>
            </a:r>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pic>
        <p:nvPicPr>
          <p:cNvPr id="2" name="Audiob.m4a" descr="Audiob.m4a">
            <a:hlinkClick r:id="" action="ppaction://media"/>
            <a:extLst>
              <a:ext uri="{FF2B5EF4-FFF2-40B4-BE49-F238E27FC236}">
                <a16:creationId xmlns:a16="http://schemas.microsoft.com/office/drawing/2014/main" id="{CC8E6EF4-90AC-4F4F-9DEA-C030D3B033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478" y="3879127"/>
            <a:ext cx="812800" cy="812800"/>
          </a:xfrm>
          <a:prstGeom prst="rect">
            <a:avLst/>
          </a:prstGeom>
        </p:spPr>
      </p:pic>
    </p:spTree>
    <p:extLst>
      <p:ext uri="{BB962C8B-B14F-4D97-AF65-F5344CB8AC3E}">
        <p14:creationId xmlns:p14="http://schemas.microsoft.com/office/powerpoint/2010/main" val="12138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0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546538"/>
            <a:ext cx="6467867" cy="6211614"/>
          </a:xfrm>
          <a:prstGeom prst="rect">
            <a:avLst/>
          </a:prstGeom>
        </p:spPr>
        <p:txBody>
          <a:bodyPr vert="horz" lIns="91440" tIns="45720" rIns="91440" bIns="45720" rtlCol="0" anchor="ctr">
            <a:normAutofit fontScale="25000" lnSpcReduction="20000"/>
          </a:bodyPr>
          <a:lstStyle/>
          <a:p>
            <a:pPr>
              <a:lnSpc>
                <a:spcPct val="90000"/>
              </a:lnSpc>
              <a:spcAft>
                <a:spcPts val="600"/>
              </a:spcAft>
            </a:pPr>
            <a:endParaRPr lang="en-US" sz="1700" dirty="0"/>
          </a:p>
          <a:p>
            <a:pPr>
              <a:lnSpc>
                <a:spcPct val="90000"/>
              </a:lnSpc>
              <a:spcAft>
                <a:spcPts val="600"/>
              </a:spcAft>
            </a:pPr>
            <a:r>
              <a:rPr lang="en-US" sz="1700" dirty="0"/>
              <a:t>﻿</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gn="ctr">
              <a:lnSpc>
                <a:spcPct val="90000"/>
              </a:lnSpc>
              <a:spcAft>
                <a:spcPts val="600"/>
              </a:spcAft>
            </a:pPr>
            <a:r>
              <a:rPr lang="en-US" sz="7200" dirty="0">
                <a:latin typeface="Times New Roman" panose="02020603050405020304" pitchFamily="18" charset="0"/>
                <a:cs typeface="Times New Roman" panose="02020603050405020304" pitchFamily="18" charset="0"/>
              </a:rPr>
              <a:t>Standard interventions for selected theory</a:t>
            </a:r>
          </a:p>
          <a:p>
            <a:pPr>
              <a:lnSpc>
                <a:spcPct val="90000"/>
              </a:lnSpc>
              <a:spcAft>
                <a:spcPts val="600"/>
              </a:spcAft>
            </a:pPr>
            <a:endParaRPr lang="en-US" sz="7200" dirty="0">
              <a:latin typeface="Times New Roman" panose="02020603050405020304" pitchFamily="18" charset="0"/>
              <a:cs typeface="Times New Roman" panose="02020603050405020304" pitchFamily="18" charset="0"/>
            </a:endParaRPr>
          </a:p>
          <a:p>
            <a:pPr>
              <a:lnSpc>
                <a:spcPct val="90000"/>
              </a:lnSpc>
              <a:spcAft>
                <a:spcPts val="600"/>
              </a:spcAft>
            </a:pPr>
            <a:r>
              <a:rPr lang="en-US" sz="7200" dirty="0">
                <a:latin typeface="Times New Roman" panose="02020603050405020304" pitchFamily="18" charset="0"/>
                <a:cs typeface="Times New Roman" panose="02020603050405020304" pitchFamily="18" charset="0"/>
              </a:rPr>
              <a:t>I.  Three major foundational principles of reality therapy: </a:t>
            </a:r>
          </a:p>
          <a:p>
            <a:pPr>
              <a:lnSpc>
                <a:spcPct val="90000"/>
              </a:lnSpc>
              <a:spcAft>
                <a:spcPts val="600"/>
              </a:spcAft>
            </a:pPr>
            <a:endParaRPr lang="en-US" sz="7200" dirty="0">
              <a:latin typeface="Times New Roman" panose="02020603050405020304" pitchFamily="18" charset="0"/>
              <a:cs typeface="Times New Roman" panose="02020603050405020304" pitchFamily="18" charset="0"/>
            </a:endParaRPr>
          </a:p>
          <a:p>
            <a:pPr>
              <a:lnSpc>
                <a:spcPct val="90000"/>
              </a:lnSpc>
              <a:spcAft>
                <a:spcPts val="600"/>
              </a:spcAft>
            </a:pPr>
            <a:r>
              <a:rPr lang="en-US" sz="7200" dirty="0">
                <a:latin typeface="Times New Roman" panose="02020603050405020304" pitchFamily="18" charset="0"/>
                <a:cs typeface="Times New Roman" panose="02020603050405020304" pitchFamily="18" charset="0"/>
              </a:rPr>
              <a:t>1.  Reality</a:t>
            </a:r>
          </a:p>
          <a:p>
            <a:pPr>
              <a:lnSpc>
                <a:spcPct val="90000"/>
              </a:lnSpc>
              <a:spcAft>
                <a:spcPts val="600"/>
              </a:spcAft>
            </a:pPr>
            <a:r>
              <a:rPr lang="en-US" sz="7200" dirty="0">
                <a:latin typeface="Times New Roman" panose="02020603050405020304" pitchFamily="18" charset="0"/>
                <a:cs typeface="Times New Roman" panose="02020603050405020304" pitchFamily="18" charset="0"/>
              </a:rPr>
              <a:t>2.  Responsibility </a:t>
            </a:r>
          </a:p>
          <a:p>
            <a:pPr>
              <a:lnSpc>
                <a:spcPct val="90000"/>
              </a:lnSpc>
              <a:spcAft>
                <a:spcPts val="600"/>
              </a:spcAft>
            </a:pPr>
            <a:r>
              <a:rPr lang="en-US" sz="7200" dirty="0">
                <a:latin typeface="Times New Roman" panose="02020603050405020304" pitchFamily="18" charset="0"/>
                <a:cs typeface="Times New Roman" panose="02020603050405020304" pitchFamily="18" charset="0"/>
              </a:rPr>
              <a:t>3.  Right and wrong</a:t>
            </a:r>
          </a:p>
          <a:p>
            <a:pPr>
              <a:lnSpc>
                <a:spcPct val="90000"/>
              </a:lnSpc>
              <a:spcAft>
                <a:spcPts val="600"/>
              </a:spcAft>
            </a:pPr>
            <a:endParaRPr lang="en-US" sz="7200" dirty="0">
              <a:latin typeface="Times New Roman" panose="02020603050405020304" pitchFamily="18" charset="0"/>
              <a:cs typeface="Times New Roman" panose="02020603050405020304" pitchFamily="18" charset="0"/>
            </a:endParaRPr>
          </a:p>
          <a:p>
            <a:pPr marL="857250" indent="-857250">
              <a:lnSpc>
                <a:spcPct val="9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When individuals choose to engage in responsible behavior within the limits of reality in order to meet their basic needs in ways that do not hurt others, their behavior is right or moral.</a:t>
            </a:r>
          </a:p>
          <a:p>
            <a:pPr>
              <a:lnSpc>
                <a:spcPct val="90000"/>
              </a:lnSpc>
              <a:spcAft>
                <a:spcPts val="600"/>
              </a:spcAft>
            </a:pPr>
            <a:endParaRPr lang="en-US" sz="7200" dirty="0">
              <a:latin typeface="Times New Roman" panose="02020603050405020304" pitchFamily="18" charset="0"/>
              <a:cs typeface="Times New Roman" panose="02020603050405020304" pitchFamily="18" charset="0"/>
            </a:endParaRPr>
          </a:p>
          <a:p>
            <a:pPr>
              <a:lnSpc>
                <a:spcPct val="90000"/>
              </a:lnSpc>
              <a:spcAft>
                <a:spcPts val="600"/>
              </a:spcAft>
            </a:pPr>
            <a:r>
              <a:rPr lang="en-US" sz="7200" dirty="0">
                <a:latin typeface="Times New Roman" panose="02020603050405020304" pitchFamily="18" charset="0"/>
                <a:cs typeface="Times New Roman" panose="02020603050405020304" pitchFamily="18" charset="0"/>
              </a:rPr>
              <a:t>﻿II.  WDEP system of reality therapy.</a:t>
            </a:r>
          </a:p>
          <a:p>
            <a:pPr>
              <a:lnSpc>
                <a:spcPct val="90000"/>
              </a:lnSpc>
              <a:spcAft>
                <a:spcPts val="600"/>
              </a:spcAft>
            </a:pPr>
            <a:endParaRPr lang="en-US" sz="7200" dirty="0">
              <a:latin typeface="Times New Roman" panose="02020603050405020304" pitchFamily="18" charset="0"/>
              <a:cs typeface="Times New Roman" panose="02020603050405020304" pitchFamily="18" charset="0"/>
            </a:endParaRPr>
          </a:p>
          <a:p>
            <a:pPr>
              <a:lnSpc>
                <a:spcPct val="90000"/>
              </a:lnSpc>
              <a:spcAft>
                <a:spcPts val="600"/>
              </a:spcAft>
            </a:pPr>
            <a:r>
              <a:rPr lang="en-US" sz="7200" dirty="0">
                <a:latin typeface="Times New Roman" panose="02020603050405020304" pitchFamily="18" charset="0"/>
                <a:cs typeface="Times New Roman" panose="02020603050405020304" pitchFamily="18" charset="0"/>
              </a:rPr>
              <a:t>﻿W stands for wants and needs</a:t>
            </a:r>
          </a:p>
          <a:p>
            <a:pPr marL="285750" indent="-285750">
              <a:lnSpc>
                <a:spcPct val="9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therapist helps the client to explore her wants, needs, and perceptions.</a:t>
            </a:r>
          </a:p>
          <a:p>
            <a:pPr>
              <a:lnSpc>
                <a:spcPct val="90000"/>
              </a:lnSpc>
              <a:spcAft>
                <a:spcPts val="600"/>
              </a:spcAft>
            </a:pPr>
            <a:r>
              <a:rPr lang="en-US" sz="7200" dirty="0">
                <a:latin typeface="Times New Roman" panose="02020603050405020304" pitchFamily="18" charset="0"/>
                <a:cs typeface="Times New Roman" panose="02020603050405020304" pitchFamily="18" charset="0"/>
              </a:rPr>
              <a:t>D for direction and doing </a:t>
            </a:r>
          </a:p>
          <a:p>
            <a:pPr marL="285750" indent="-285750">
              <a:lnSpc>
                <a:spcPct val="9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therapist helps the client to focus on the present and on what he is doing </a:t>
            </a:r>
          </a:p>
          <a:p>
            <a:pPr marL="285750" indent="-285750">
              <a:lnSpc>
                <a:spcPct val="9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The therapist will also help the client to explore and clarify the future direction of his </a:t>
            </a:r>
            <a:r>
              <a:rPr lang="en-US" sz="7200" dirty="0" err="1">
                <a:latin typeface="Times New Roman" panose="02020603050405020304" pitchFamily="18" charset="0"/>
                <a:cs typeface="Times New Roman" panose="02020603050405020304" pitchFamily="18" charset="0"/>
              </a:rPr>
              <a:t>lif</a:t>
            </a: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algn="ct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70487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104478" y="546538"/>
            <a:ext cx="6467867" cy="6211614"/>
          </a:xfrm>
          <a:prstGeom prst="rect">
            <a:avLst/>
          </a:prstGeom>
        </p:spPr>
        <p:txBody>
          <a:bodyPr vert="horz" lIns="91440" tIns="45720" rIns="91440" bIns="45720" rtlCol="0" anchor="ctr">
            <a:normAutofit/>
          </a:bodyPr>
          <a:lstStyle/>
          <a:p>
            <a:pPr>
              <a:lnSpc>
                <a:spcPct val="90000"/>
              </a:lnSpc>
              <a:spcAft>
                <a:spcPts val="600"/>
              </a:spcAft>
            </a:pPr>
            <a:endParaRPr lang="en-US" sz="1700" dirty="0"/>
          </a:p>
          <a:p>
            <a:pPr>
              <a:lnSpc>
                <a:spcPct val="90000"/>
              </a:lnSpc>
              <a:spcAft>
                <a:spcPts val="600"/>
              </a:spcAft>
            </a:pPr>
            <a:r>
              <a:rPr lang="en-US" sz="1700" dirty="0"/>
              <a:t>﻿</a:t>
            </a:r>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gn="ctr">
              <a:lnSpc>
                <a:spcPct val="90000"/>
              </a:lnSpc>
              <a:spcAft>
                <a:spcPts val="600"/>
              </a:spcAft>
            </a:pPr>
            <a:r>
              <a:rPr lang="en-US" dirty="0">
                <a:latin typeface="Times New Roman" panose="02020603050405020304" pitchFamily="18" charset="0"/>
                <a:cs typeface="Times New Roman" panose="02020603050405020304" pitchFamily="18" charset="0"/>
              </a:rPr>
              <a:t>Standard interventions for selected theory</a:t>
            </a:r>
          </a:p>
          <a:p>
            <a:pPr algn="ctr">
              <a:lnSpc>
                <a:spcPct val="90000"/>
              </a:lnSpc>
              <a:spcAft>
                <a:spcPts val="600"/>
              </a:spcAft>
            </a:pPr>
            <a:endParaRPr lang="en-US" dirty="0">
              <a:latin typeface="Times New Roman" panose="02020603050405020304" pitchFamily="18" charset="0"/>
              <a:cs typeface="Times New Roman" panose="02020603050405020304" pitchFamily="18" charset="0"/>
            </a:endParaRPr>
          </a:p>
          <a:p>
            <a:pPr>
              <a:lnSpc>
                <a:spcPct val="90000"/>
              </a:lnSpc>
              <a:spcAft>
                <a:spcPts val="600"/>
              </a:spcAft>
            </a:pPr>
            <a:r>
              <a:rPr lang="en-US" dirty="0">
                <a:latin typeface="Times New Roman" panose="02020603050405020304" pitchFamily="18" charset="0"/>
                <a:cs typeface="Times New Roman" panose="02020603050405020304" pitchFamily="18" charset="0"/>
              </a:rPr>
              <a:t>E for self-evaluation </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reality therapist uses skillful questioning to help the client evaluate their total behavior in terms of her acting (doing), thinking, feeling, and physiology, and empower them to choose more-constructive ways of behaving and thinking that will help them satisfy their wants and needs.</a:t>
            </a:r>
          </a:p>
          <a:p>
            <a:pPr marL="285750" indent="-285750">
              <a:lnSpc>
                <a:spcPct val="9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nSpc>
                <a:spcPct val="90000"/>
              </a:lnSpc>
              <a:spcAft>
                <a:spcPts val="600"/>
              </a:spcAft>
            </a:pPr>
            <a:r>
              <a:rPr lang="en-US" dirty="0">
                <a:latin typeface="Times New Roman" panose="02020603050405020304" pitchFamily="18" charset="0"/>
                <a:cs typeface="Times New Roman" panose="02020603050405020304" pitchFamily="18" charset="0"/>
              </a:rPr>
              <a:t>P for planning</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therapist helps the client to focus on planning and action in a specific and concrete way, with the goal of meeting the client’s wants and needs that were earlier expressed.</a:t>
            </a:r>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algn="ct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96480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083438" y="546538"/>
            <a:ext cx="6467867" cy="6211614"/>
          </a:xfrm>
          <a:prstGeom prst="rect">
            <a:avLst/>
          </a:prstGeom>
        </p:spPr>
        <p:txBody>
          <a:bodyPr vert="horz" lIns="91440" tIns="45720" rIns="91440" bIns="45720" rtlCol="0" anchor="ctr">
            <a:normAutofit/>
          </a:bodyPr>
          <a:lstStyle/>
          <a:p>
            <a:pPr algn="ctr"/>
            <a:r>
              <a:rPr lang="en-US" dirty="0">
                <a:latin typeface="Times New Roman" panose="02020603050405020304" pitchFamily="18" charset="0"/>
                <a:cs typeface="Times New Roman" panose="02020603050405020304" pitchFamily="18" charset="0"/>
              </a:rPr>
              <a:t>Standard interventions for selected theory</a:t>
            </a:r>
          </a:p>
          <a:p>
            <a:pPr>
              <a:lnSpc>
                <a:spcPct val="90000"/>
              </a:lnSpc>
              <a:spcAft>
                <a:spcPts val="600"/>
              </a:spcAft>
            </a:pPr>
            <a:endParaRPr lang="en-US" sz="1900" dirty="0">
              <a:latin typeface="Times New Roman" panose="02020603050405020304" pitchFamily="18" charset="0"/>
              <a:cs typeface="Times New Roman" panose="02020603050405020304" pitchFamily="18" charset="0"/>
            </a:endParaRPr>
          </a:p>
          <a:p>
            <a:pPr>
              <a:lnSpc>
                <a:spcPct val="90000"/>
              </a:lnSpc>
              <a:spcAft>
                <a:spcPts val="600"/>
              </a:spcAft>
            </a:pPr>
            <a:r>
              <a:rPr lang="en-US" sz="19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I.  The major therapeutic techniques and interventions often used by reality therapists are: </a:t>
            </a:r>
          </a:p>
          <a:p>
            <a:pPr>
              <a:lnSpc>
                <a:spcPct val="90000"/>
              </a:lnSpc>
              <a:spcAft>
                <a:spcPts val="600"/>
              </a:spcAft>
            </a:pPr>
            <a:endParaRPr lang="en-US" dirty="0">
              <a:latin typeface="Times New Roman" panose="02020603050405020304" pitchFamily="18" charset="0"/>
              <a:cs typeface="Times New Roman" panose="02020603050405020304" pitchFamily="18" charset="0"/>
            </a:endParaRPr>
          </a:p>
          <a:p>
            <a:pPr marL="342900" indent="-342900">
              <a:lnSpc>
                <a:spcPct val="90000"/>
              </a:lnSpc>
              <a:spcAft>
                <a:spcPts val="600"/>
              </a:spcAft>
              <a:buAutoNum type="arabicPeriod"/>
            </a:pPr>
            <a:r>
              <a:rPr lang="en-US" dirty="0">
                <a:latin typeface="Times New Roman" panose="02020603050405020304" pitchFamily="18" charset="0"/>
                <a:cs typeface="Times New Roman" panose="02020603050405020304" pitchFamily="18" charset="0"/>
              </a:rPr>
              <a:t>Structuring</a:t>
            </a:r>
          </a:p>
          <a:p>
            <a:pPr marL="342900" indent="-3429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﻿Structuring is the technique of helping clients set up their expectations for therapy.</a:t>
            </a:r>
          </a:p>
          <a:p>
            <a:pPr marL="342900" indent="-342900">
              <a:lnSpc>
                <a:spcPct val="9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nSpc>
                <a:spcPct val="90000"/>
              </a:lnSpc>
              <a:spcAft>
                <a:spcPts val="600"/>
              </a:spcAft>
              <a:buAutoNum type="arabicPeriod" startAt="2"/>
            </a:pPr>
            <a:r>
              <a:rPr lang="en-US" dirty="0">
                <a:latin typeface="Times New Roman" panose="02020603050405020304" pitchFamily="18" charset="0"/>
                <a:cs typeface="Times New Roman" panose="02020603050405020304" pitchFamily="18" charset="0"/>
              </a:rPr>
              <a:t>Confrontation </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﻿Confrontation is an intervention that will eventually be used because client excuses are not accepted by reality therapists.</a:t>
            </a:r>
          </a:p>
          <a:p>
            <a:pPr marL="285750" indent="-285750">
              <a:lnSpc>
                <a:spcPct val="9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nSpc>
                <a:spcPct val="90000"/>
              </a:lnSpc>
              <a:spcAft>
                <a:spcPts val="600"/>
              </a:spcAft>
              <a:buAutoNum type="arabicPeriod" startAt="3"/>
            </a:pPr>
            <a:r>
              <a:rPr lang="en-US" dirty="0">
                <a:latin typeface="Times New Roman" panose="02020603050405020304" pitchFamily="18" charset="0"/>
                <a:cs typeface="Times New Roman" panose="02020603050405020304" pitchFamily="18" charset="0"/>
              </a:rPr>
              <a:t>Contracts </a:t>
            </a:r>
          </a:p>
          <a:p>
            <a:pPr marL="342900" indent="-3429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﻿Contracts involve the use of written agreements signed by the client and the reality therapist, with clear descriptions of what the client has freely committed himself or herself to doing, as a plan of action, for meeting the client’s wants and needs in a responsible way that does not hurt others.</a:t>
            </a:r>
            <a:endParaRPr lang="en-US"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89868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EDF4E-012F-8C46-9A16-69FEFAB29CD9}"/>
              </a:ext>
            </a:extLst>
          </p:cNvPr>
          <p:cNvSpPr txBox="1"/>
          <p:nvPr/>
        </p:nvSpPr>
        <p:spPr>
          <a:xfrm>
            <a:off x="1071863" y="500239"/>
            <a:ext cx="6467867" cy="6211614"/>
          </a:xfrm>
          <a:prstGeom prst="rect">
            <a:avLst/>
          </a:prstGeom>
        </p:spPr>
        <p:txBody>
          <a:bodyPr vert="horz" lIns="91440" tIns="45720" rIns="91440" bIns="45720" rtlCol="0" anchor="ctr">
            <a:normAutofit/>
          </a:bodyPr>
          <a:lstStyle/>
          <a:p>
            <a:pPr marL="342900" indent="-342900">
              <a:lnSpc>
                <a:spcPct val="90000"/>
              </a:lnSpc>
              <a:spcAft>
                <a:spcPts val="600"/>
              </a:spcAft>
              <a:buAutoNum type="arabicPeriod" startAt="4"/>
            </a:pPr>
            <a:r>
              <a:rPr lang="en-US" dirty="0">
                <a:latin typeface="Times New Roman" panose="02020603050405020304" pitchFamily="18" charset="0"/>
                <a:cs typeface="Times New Roman" panose="02020603050405020304" pitchFamily="18" charset="0"/>
              </a:rPr>
              <a:t>Instruction </a:t>
            </a:r>
          </a:p>
          <a:p>
            <a:pPr marL="342900" indent="-3429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﻿Reality therapists will often function in a teaching or coaching role, instructing clients in specific skills so that they can execute their plans and meet their needs and goals in a responsible way.</a:t>
            </a:r>
          </a:p>
          <a:p>
            <a:pPr marL="342900" indent="-342900">
              <a:lnSpc>
                <a:spcPct val="90000"/>
              </a:lnSpc>
              <a:spcAft>
                <a:spcPts val="600"/>
              </a:spcAf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lnSpc>
                <a:spcPct val="90000"/>
              </a:lnSpc>
              <a:spcAft>
                <a:spcPts val="600"/>
              </a:spcAft>
              <a:buAutoNum type="arabicPeriod" startAt="5"/>
            </a:pPr>
            <a:r>
              <a:rPr lang="en-US" dirty="0">
                <a:latin typeface="Times New Roman" panose="02020603050405020304" pitchFamily="18" charset="0"/>
                <a:cs typeface="Times New Roman" panose="02020603050405020304" pitchFamily="18" charset="0"/>
              </a:rPr>
              <a:t>Skillful Questioning</a:t>
            </a:r>
          </a:p>
          <a:p>
            <a:pPr marL="342900" indent="-34290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key question used by reality therapists in conducting skillful questioning is: “Does your present behavior enable you to get what you want now, and will it take you in the direction you want to go?”</a:t>
            </a:r>
          </a:p>
          <a:p>
            <a:pPr marL="285750" indent="-285750">
              <a:lnSpc>
                <a:spcPct val="90000"/>
              </a:lnSpc>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question will help a client to reflect on his or her behavior, wants and needs, as well as goals and plans, and therefore to engage in productive self-evaluation.</a:t>
            </a:r>
          </a:p>
          <a:p>
            <a:pPr marL="285750" indent="-28575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p:txBody>
      </p:sp>
      <p:sp>
        <p:nvSpPr>
          <p:cNvPr id="15"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7" descr="Head with Gears">
            <a:extLst>
              <a:ext uri="{FF2B5EF4-FFF2-40B4-BE49-F238E27FC236}">
                <a16:creationId xmlns:a16="http://schemas.microsoft.com/office/drawing/2014/main" id="{9623C19B-F509-4099-940B-A948387C40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77692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1206</Words>
  <Application>Microsoft Macintosh PowerPoint</Application>
  <PresentationFormat>Widescreen</PresentationFormat>
  <Paragraphs>170</Paragraphs>
  <Slides>14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Major Counseling Theories Presentation  Cameika Shelley  Grand Canyon University  October 21,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Cameika Shelley</dc:creator>
  <cp:lastModifiedBy>Cameika Shelley</cp:lastModifiedBy>
  <cp:revision>9</cp:revision>
  <dcterms:created xsi:type="dcterms:W3CDTF">2020-10-21T22:43:38Z</dcterms:created>
  <dcterms:modified xsi:type="dcterms:W3CDTF">2020-10-22T04:13:54Z</dcterms:modified>
</cp:coreProperties>
</file>